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6"/>
  </p:notesMasterIdLst>
  <p:sldIdLst>
    <p:sldId id="270" r:id="rId3"/>
    <p:sldId id="275" r:id="rId4"/>
    <p:sldId id="323" r:id="rId5"/>
    <p:sldId id="341" r:id="rId6"/>
    <p:sldId id="343" r:id="rId7"/>
    <p:sldId id="344" r:id="rId8"/>
    <p:sldId id="330" r:id="rId9"/>
    <p:sldId id="340" r:id="rId10"/>
    <p:sldId id="331" r:id="rId11"/>
    <p:sldId id="345" r:id="rId12"/>
    <p:sldId id="350" r:id="rId13"/>
    <p:sldId id="347" r:id="rId14"/>
    <p:sldId id="348" r:id="rId15"/>
    <p:sldId id="349" r:id="rId16"/>
    <p:sldId id="346" r:id="rId17"/>
    <p:sldId id="351" r:id="rId18"/>
    <p:sldId id="338" r:id="rId19"/>
    <p:sldId id="339" r:id="rId20"/>
    <p:sldId id="353" r:id="rId21"/>
    <p:sldId id="354" r:id="rId22"/>
    <p:sldId id="355" r:id="rId23"/>
    <p:sldId id="356" r:id="rId24"/>
    <p:sldId id="297" r:id="rId25"/>
  </p:sldIdLst>
  <p:sldSz cx="12192000" cy="6858000"/>
  <p:notesSz cx="6858000" cy="9144000"/>
  <p:embeddedFontLst>
    <p:embeddedFont>
      <p:font typeface="Montserrat Black" panose="020F0502020204030204" pitchFamily="2" charset="0"/>
      <p:bold r:id="rId27"/>
      <p:boldItalic r:id="rId28"/>
    </p:embeddedFont>
    <p:embeddedFont>
      <p:font typeface="Montserrat SemiBold" panose="00000700000000000000" pitchFamily="2" charset="0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5879" autoAdjust="0"/>
  </p:normalViewPr>
  <p:slideViewPr>
    <p:cSldViewPr snapToGrid="0">
      <p:cViewPr varScale="1">
        <p:scale>
          <a:sx n="67" d="100"/>
          <a:sy n="67" d="100"/>
        </p:scale>
        <p:origin x="6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D0019-B3B2-4892-AB00-2CF71644FB4B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D79FB-7CCC-4D54-86A7-9A944002D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7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D79FB-7CCC-4D54-86A7-9A944002D4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72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D79FB-7CCC-4D54-86A7-9A944002D4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65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7ED3E-F6DE-F377-2F84-BF1E4747A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1F340-D848-F523-AFF0-B237C76C9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FBADB-9E4A-76A9-F6E1-C61F58AA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F3E91C-77F2-8EBE-A0C6-14BDBFAD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18817-0C32-9276-E580-0612AA93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7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88BD7-8301-24F0-0A2C-5A10D0A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1D91E3-7CEF-04A2-D099-C0AC2F078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BDF39-8F43-779F-635E-2E31B0D8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75AA6-F6F9-9E87-14D7-B15E2D4D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92366-03E3-F72F-0FF8-1395A9F3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7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B8F4A9-0014-E624-FD8B-447711E1F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140A97-260A-F920-EB6F-527F3A01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419A8-5255-CE74-A3FE-779647EC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467FA-9E69-F18B-404A-CC17E0C2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3A45C-E7AF-19D5-8DD7-BAED7CBF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2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53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1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23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2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11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22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2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9C96E-01BF-3269-B1E5-A937C2D1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9A875-9660-F565-FFC2-F6501D4A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2F81E-42E8-9649-2DA2-67DCE0C6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C5AC-7372-374E-00C4-010E32603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09063-4CEC-35A4-F250-BBBE4B5C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03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983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EA521-0985-D8BB-81D7-77BF301D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562A0B-4171-CD49-06E9-488DF8BF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B12F2-BE0E-4A83-A352-D6901FEF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24ABDE-1502-8742-696B-0E691FE5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54160-AC86-25EA-0819-FE6635F1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61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6F716-96D3-35D0-6832-59DE22A4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853DA-744B-04D7-AC5A-28417A92C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D2DA7-296D-19BE-45BE-23845AA7C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7BBA1-BE5E-7F50-3663-04D0B9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76A1F-7718-352C-CED9-391B16D8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8EE277-A3AD-FC66-08C7-575DD27F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8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BD61A-6613-A024-7956-BCBB06324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299DDD-AE01-50F5-A066-74EA05621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612F4-15A2-5035-44DD-17BF4F47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90970D-A533-9ADE-4186-03787B082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ADC4B-A594-A6DD-AAE8-C2DE2BF44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4CB0B9-FAB5-4710-D6CE-A62556F1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AF03CE-FFFE-4E2D-68FD-6487227B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94A15-8BA6-E0E8-067B-572D2F2B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8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E0303-98D6-7F55-9700-E03573DD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E04C65-2F72-7BEE-3A11-44950D55F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840339-AED5-4411-5A60-89673133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1E7866-1262-AD20-62CD-CCE2D637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7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138C8D-9771-DB59-6358-68F71B3E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9146C4-CF70-56D3-4866-AEEBB4A5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FF17F-C0BD-A92B-8455-1B9E433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2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8B308-59BE-087E-390E-E7A18447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18CC1-C8FF-2AC5-D5C7-41925FF27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C30172-AB73-095D-25B3-C99C2E0F4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FD92DA-FD5F-3F5E-41E3-B3957487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50076A-9283-16E5-FF65-DAD9AE05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420787-A22E-E526-0295-717241FB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1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5CE65-AE16-961F-BFDA-8F9CC7FB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29B1FB-4817-E3DD-5AC6-6434AA02F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6D6053-3E0E-70D8-65D9-69E0A756B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C77D8-A6E0-1985-CDA2-EF397210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76048-3E41-ECA1-7888-BE193496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D08F-CC4B-75B7-BF3E-4EA3F351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3B5889-F4D5-3D16-961C-67837421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2FE9A0-1985-083A-9378-3229E9CC7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318D3-9AFD-E5F3-28A8-B08585B0A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F2250-AA52-A6FE-6814-6985E1247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C8E97-DEBC-1F6A-5846-AB4601344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7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4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naver.me/Gudz7H56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262550" y="2494348"/>
            <a:ext cx="117672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dirty="0">
                <a:solidFill>
                  <a:srgbClr val="3D3A35"/>
                </a:solidFill>
                <a:ea typeface="+mj-ea"/>
              </a:rPr>
              <a:t>객체 인식 기반 쓰레기 자동 분리수거장</a:t>
            </a:r>
            <a:endParaRPr lang="en-US" altLang="ko-KR" sz="5000" dirty="0">
              <a:solidFill>
                <a:srgbClr val="3D3A35"/>
              </a:solidFill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dirty="0">
                <a:solidFill>
                  <a:srgbClr val="3D3A35"/>
                </a:solidFill>
                <a:ea typeface="+mj-ea"/>
              </a:rPr>
              <a:t>- </a:t>
            </a:r>
            <a:r>
              <a:rPr lang="ko-KR" altLang="en-US" sz="5000" dirty="0">
                <a:solidFill>
                  <a:srgbClr val="3D3A35"/>
                </a:solidFill>
                <a:ea typeface="+mj-ea"/>
              </a:rPr>
              <a:t>연구 노트 </a:t>
            </a:r>
            <a:r>
              <a:rPr lang="en-US" altLang="ko-KR" sz="5000" dirty="0">
                <a:solidFill>
                  <a:srgbClr val="3D3A35"/>
                </a:solidFill>
                <a:ea typeface="+mj-ea"/>
              </a:rPr>
              <a:t>(2)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B9DBED-D1A1-69C8-7279-B4703E30324A}"/>
              </a:ext>
            </a:extLst>
          </p:cNvPr>
          <p:cNvSpPr txBox="1"/>
          <p:nvPr/>
        </p:nvSpPr>
        <p:spPr>
          <a:xfrm>
            <a:off x="4247606" y="4470408"/>
            <a:ext cx="3696789" cy="96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Team 2 (GPT)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3D3A35"/>
                </a:solidFill>
                <a:ea typeface="+mj-ea"/>
              </a:rPr>
              <a:t>명세민</a:t>
            </a:r>
            <a:r>
              <a:rPr lang="en-US" altLang="ko-KR" sz="2000" dirty="0">
                <a:solidFill>
                  <a:srgbClr val="3D3A35"/>
                </a:solidFill>
                <a:ea typeface="+mj-ea"/>
              </a:rPr>
              <a:t>, </a:t>
            </a:r>
            <a:r>
              <a:rPr lang="ko-KR" altLang="en-US" sz="2000" dirty="0" err="1">
                <a:solidFill>
                  <a:srgbClr val="3D3A35"/>
                </a:solidFill>
                <a:ea typeface="+mj-ea"/>
              </a:rPr>
              <a:t>최규원</a:t>
            </a:r>
            <a:r>
              <a:rPr lang="en-US" altLang="ko-KR" sz="2000" dirty="0">
                <a:solidFill>
                  <a:srgbClr val="3D3A35"/>
                </a:solidFill>
                <a:ea typeface="+mj-ea"/>
              </a:rPr>
              <a:t>, </a:t>
            </a:r>
            <a:r>
              <a:rPr lang="ko-KR" altLang="en-US" sz="2000" dirty="0" err="1">
                <a:solidFill>
                  <a:srgbClr val="3D3A35"/>
                </a:solidFill>
                <a:ea typeface="+mj-ea"/>
              </a:rPr>
              <a:t>최문경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5">
        <p:fade/>
      </p:transition>
    </mc:Choice>
    <mc:Fallback xmlns="">
      <p:transition spd="med" advTm="92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7"/>
            <a:ext cx="258847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2788464" cy="464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시스템 디자인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외형</a:t>
            </a:r>
            <a:r>
              <a:rPr lang="en-US" altLang="ko-KR" sz="1800" dirty="0">
                <a:ea typeface="+mj-ea"/>
              </a:rPr>
              <a:t>) </a:t>
            </a:r>
            <a:r>
              <a:rPr lang="ko-KR" altLang="en-US" sz="1800" dirty="0">
                <a:ea typeface="+mj-ea"/>
              </a:rPr>
              <a:t>결정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F4619-2AC7-8EE0-E1D8-96503B721C6A}"/>
              </a:ext>
            </a:extLst>
          </p:cNvPr>
          <p:cNvSpPr txBox="1"/>
          <p:nvPr/>
        </p:nvSpPr>
        <p:spPr>
          <a:xfrm>
            <a:off x="5133655" y="5701886"/>
            <a:ext cx="1230811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개폐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3E5DBF-9FDC-F21E-6632-BED9B1019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68" y="1587673"/>
            <a:ext cx="2273016" cy="404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6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객체 인식 모델 학습 및 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37777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객체 인식 모델 학습용 데이터 </a:t>
            </a:r>
            <a:r>
              <a:rPr lang="ko-KR" altLang="en-US" sz="1800" dirty="0" err="1">
                <a:ea typeface="+mj-ea"/>
              </a:rPr>
              <a:t>라벨링</a:t>
            </a:r>
            <a:endParaRPr lang="ko-KR" altLang="en-US" sz="1800" dirty="0">
              <a:ea typeface="+mj-ea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2201356"/>
            <a:ext cx="1132205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‘</a:t>
            </a:r>
            <a:r>
              <a:rPr lang="en-US" altLang="ko-KR" sz="1800" dirty="0" err="1">
                <a:ea typeface="+mj-ea"/>
              </a:rPr>
              <a:t>Roboflow</a:t>
            </a:r>
            <a:r>
              <a:rPr lang="en-US" altLang="ko-KR" sz="1800" dirty="0">
                <a:ea typeface="+mj-ea"/>
              </a:rPr>
              <a:t>‘ </a:t>
            </a:r>
            <a:r>
              <a:rPr lang="ko-KR" altLang="en-US" sz="1800" dirty="0">
                <a:ea typeface="+mj-ea"/>
              </a:rPr>
              <a:t>서비스 이용하여 데이터 </a:t>
            </a:r>
            <a:r>
              <a:rPr lang="ko-KR" altLang="en-US" sz="1800" dirty="0" err="1">
                <a:ea typeface="+mj-ea"/>
              </a:rPr>
              <a:t>라벨링</a:t>
            </a:r>
            <a:r>
              <a:rPr lang="ko-KR" altLang="en-US" sz="1800" dirty="0">
                <a:ea typeface="+mj-ea"/>
              </a:rPr>
              <a:t> → </a:t>
            </a:r>
            <a:r>
              <a:rPr lang="ko-KR" altLang="en-US" sz="1800" dirty="0" err="1">
                <a:ea typeface="+mj-ea"/>
              </a:rPr>
              <a:t>페트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캔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비닐 각각 </a:t>
            </a:r>
            <a:r>
              <a:rPr lang="en-US" altLang="ko-KR" sz="1800" dirty="0">
                <a:ea typeface="+mj-ea"/>
              </a:rPr>
              <a:t>150</a:t>
            </a:r>
            <a:r>
              <a:rPr lang="ko-KR" altLang="en-US" sz="1800" dirty="0">
                <a:ea typeface="+mj-ea"/>
              </a:rPr>
              <a:t>개씩 총 </a:t>
            </a:r>
            <a:r>
              <a:rPr lang="en-US" altLang="ko-KR" sz="1800" dirty="0">
                <a:ea typeface="+mj-ea"/>
              </a:rPr>
              <a:t>450</a:t>
            </a:r>
            <a:r>
              <a:rPr lang="ko-KR" altLang="en-US" sz="1800" dirty="0">
                <a:ea typeface="+mj-ea"/>
              </a:rPr>
              <a:t>개의 데이터 </a:t>
            </a:r>
            <a:r>
              <a:rPr lang="ko-KR" altLang="en-US" sz="1800" dirty="0" err="1">
                <a:ea typeface="+mj-ea"/>
              </a:rPr>
              <a:t>라벨링</a:t>
            </a:r>
            <a:endParaRPr lang="ko-KR" altLang="en-US" sz="1800" dirty="0"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E8B966-9120-8679-80B8-E95B52A9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63" y="2794392"/>
            <a:ext cx="9673274" cy="36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9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053958"/>
            <a:ext cx="737777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페트병 라벨링의 예시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283797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656AA4-ED0F-8E7A-1F45-EA8ACDEC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3" y="1588028"/>
            <a:ext cx="5298100" cy="2420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57F9E7-4309-81A1-DE80-AE827727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92" y="1542742"/>
            <a:ext cx="5479654" cy="25115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164C98-7EBB-6728-B8BA-70510CC0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173" y="4028736"/>
            <a:ext cx="5479654" cy="25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053958"/>
            <a:ext cx="737777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캔 라벨링의 예시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283797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6D723A-91A1-F51E-D3E9-353C2F64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1" y="1529594"/>
            <a:ext cx="5391778" cy="24787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96D569-3389-712A-CDB9-8756F76D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50" y="1543739"/>
            <a:ext cx="5393598" cy="2464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1C8FBA-BE9A-49BE-14EB-FFF68B269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771" y="4082389"/>
            <a:ext cx="5391778" cy="246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053958"/>
            <a:ext cx="737777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비닐 라벨링의 예시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283797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E203D2-EBEC-5D9E-CB43-D5793C211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65" y="1618980"/>
            <a:ext cx="4874537" cy="2234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80EEB3-439D-5B75-7D56-18F8D8899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96" y="1622653"/>
            <a:ext cx="4874537" cy="22304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FDE977-D1A5-CD5A-B17F-FF577EBC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34" y="3853143"/>
            <a:ext cx="5781393" cy="26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객체 인식 모델 학습 및 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37777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데이터 </a:t>
            </a:r>
            <a:r>
              <a:rPr lang="ko-KR" altLang="en-US" sz="1800" dirty="0" err="1">
                <a:ea typeface="+mj-ea"/>
              </a:rPr>
              <a:t>라벨링</a:t>
            </a:r>
            <a:r>
              <a:rPr lang="ko-KR" altLang="en-US" sz="1800" dirty="0">
                <a:ea typeface="+mj-ea"/>
              </a:rPr>
              <a:t> 결과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5" name="_x112542272">
            <a:extLst>
              <a:ext uri="{FF2B5EF4-FFF2-40B4-BE49-F238E27FC236}">
                <a16:creationId xmlns:a16="http://schemas.microsoft.com/office/drawing/2014/main" id="{D8157783-5B07-B855-4E86-62651C0E2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81" y="2230003"/>
            <a:ext cx="3290847" cy="372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_x451547896">
            <a:extLst>
              <a:ext uri="{FF2B5EF4-FFF2-40B4-BE49-F238E27FC236}">
                <a16:creationId xmlns:a16="http://schemas.microsoft.com/office/drawing/2014/main" id="{59A29118-B572-FF0D-2C9A-DAA4E2621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66" y="2246815"/>
            <a:ext cx="7997032" cy="131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387B5-4E28-A2B4-2B81-180855E0A8C3}"/>
              </a:ext>
            </a:extLst>
          </p:cNvPr>
          <p:cNvSpPr txBox="1"/>
          <p:nvPr/>
        </p:nvSpPr>
        <p:spPr>
          <a:xfrm>
            <a:off x="3746092" y="5249996"/>
            <a:ext cx="8283676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 err="1">
                <a:ea typeface="+mj-ea"/>
              </a:rPr>
              <a:t>라벨링</a:t>
            </a:r>
            <a:r>
              <a:rPr lang="ko-KR" altLang="en-US" sz="1800" dirty="0">
                <a:ea typeface="+mj-ea"/>
              </a:rPr>
              <a:t> 완료된 데이터의 예시</a:t>
            </a:r>
            <a:r>
              <a:rPr lang="en-US" altLang="ko-KR" sz="1800" dirty="0">
                <a:ea typeface="+mj-ea"/>
              </a:rPr>
              <a:t>, yolo</a:t>
            </a:r>
            <a:r>
              <a:rPr lang="ko-KR" altLang="en-US" sz="1800" dirty="0">
                <a:ea typeface="+mj-ea"/>
              </a:rPr>
              <a:t>에 호환되는 포맷으로 박스의 좌표 저장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맨 앞의 값</a:t>
            </a:r>
            <a:r>
              <a:rPr lang="en-US" altLang="ko-KR" sz="1800" dirty="0">
                <a:ea typeface="+mj-ea"/>
              </a:rPr>
              <a:t>(2)</a:t>
            </a:r>
            <a:r>
              <a:rPr lang="ko-KR" altLang="en-US" sz="1800" dirty="0">
                <a:ea typeface="+mj-ea"/>
              </a:rPr>
              <a:t>은 </a:t>
            </a:r>
            <a:r>
              <a:rPr lang="ko-KR" altLang="en-US" sz="1800" dirty="0" err="1">
                <a:ea typeface="+mj-ea"/>
              </a:rPr>
              <a:t>페트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캔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비닐 중 어떤 것인지를 의미</a:t>
            </a:r>
            <a:r>
              <a:rPr lang="en-US" altLang="ko-KR" sz="1800" dirty="0">
                <a:ea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 뒤의 네 값은 각각 박스의 </a:t>
            </a:r>
            <a:r>
              <a:rPr lang="en-US" altLang="ko-KR" sz="1800" dirty="0">
                <a:ea typeface="+mj-ea"/>
              </a:rPr>
              <a:t>x</a:t>
            </a:r>
            <a:r>
              <a:rPr lang="ko-KR" altLang="en-US" sz="1800" dirty="0">
                <a:ea typeface="+mj-ea"/>
              </a:rPr>
              <a:t>중앙값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박스의 </a:t>
            </a:r>
            <a:r>
              <a:rPr lang="en-US" altLang="ko-KR" sz="1800" dirty="0">
                <a:ea typeface="+mj-ea"/>
              </a:rPr>
              <a:t>y</a:t>
            </a:r>
            <a:r>
              <a:rPr lang="ko-KR" altLang="en-US" sz="1800" dirty="0">
                <a:ea typeface="+mj-ea"/>
              </a:rPr>
              <a:t>중앙값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박스의 너비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박스의 길이</a:t>
            </a:r>
          </a:p>
        </p:txBody>
      </p:sp>
      <p:pic>
        <p:nvPicPr>
          <p:cNvPr id="11269" name="_x451548040">
            <a:extLst>
              <a:ext uri="{FF2B5EF4-FFF2-40B4-BE49-F238E27FC236}">
                <a16:creationId xmlns:a16="http://schemas.microsoft.com/office/drawing/2014/main" id="{0F3A2DE7-4D7C-7EA0-B00A-75FEAF90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180" y="4087239"/>
            <a:ext cx="2971800" cy="91440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_x451546528">
            <a:extLst>
              <a:ext uri="{FF2B5EF4-FFF2-40B4-BE49-F238E27FC236}">
                <a16:creationId xmlns:a16="http://schemas.microsoft.com/office/drawing/2014/main" id="{1A07412F-4C47-2135-A3F5-7691D805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37" y="3682209"/>
            <a:ext cx="3551237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9B0F0B7-612A-229B-5015-DAE7F1B6A5DF}"/>
              </a:ext>
            </a:extLst>
          </p:cNvPr>
          <p:cNvSpPr/>
          <p:nvPr/>
        </p:nvSpPr>
        <p:spPr>
          <a:xfrm>
            <a:off x="4088037" y="3692979"/>
            <a:ext cx="601658" cy="248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20B05FA-C043-36DF-6122-28971E7ECB08}"/>
              </a:ext>
            </a:extLst>
          </p:cNvPr>
          <p:cNvSpPr/>
          <p:nvPr/>
        </p:nvSpPr>
        <p:spPr>
          <a:xfrm>
            <a:off x="4123088" y="2774326"/>
            <a:ext cx="167092" cy="1806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4C14B7-20B7-D532-0053-71AB5BC90E8A}"/>
              </a:ext>
            </a:extLst>
          </p:cNvPr>
          <p:cNvSpPr/>
          <p:nvPr/>
        </p:nvSpPr>
        <p:spPr>
          <a:xfrm>
            <a:off x="4689695" y="3692979"/>
            <a:ext cx="2949579" cy="2156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CB1F75-7D6E-9B4C-F8FB-18CC0EA4C0B0}"/>
              </a:ext>
            </a:extLst>
          </p:cNvPr>
          <p:cNvSpPr/>
          <p:nvPr/>
        </p:nvSpPr>
        <p:spPr>
          <a:xfrm>
            <a:off x="4326392" y="2761649"/>
            <a:ext cx="3168713" cy="19336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876CEA-44F0-E04F-F40E-9BA6115A923C}"/>
              </a:ext>
            </a:extLst>
          </p:cNvPr>
          <p:cNvSpPr/>
          <p:nvPr/>
        </p:nvSpPr>
        <p:spPr>
          <a:xfrm>
            <a:off x="4299233" y="4054023"/>
            <a:ext cx="2971800" cy="95175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9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객체 인식 모델 학습 및 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37777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ea typeface="+mj-ea"/>
              </a:rPr>
              <a:t>라벨링한</a:t>
            </a:r>
            <a:r>
              <a:rPr lang="ko-KR" altLang="en-US" sz="1800" dirty="0">
                <a:ea typeface="+mj-ea"/>
              </a:rPr>
              <a:t> 데이터를 사용하여 모델 학습 및 결과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F78CD-1186-428F-1900-03EB531497D3}"/>
              </a:ext>
            </a:extLst>
          </p:cNvPr>
          <p:cNvSpPr txBox="1"/>
          <p:nvPr/>
        </p:nvSpPr>
        <p:spPr>
          <a:xfrm>
            <a:off x="707717" y="2165482"/>
            <a:ext cx="3556477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결론</a:t>
            </a:r>
            <a:r>
              <a:rPr lang="en-US" altLang="ko-KR" sz="1800" dirty="0">
                <a:ea typeface="+mj-ea"/>
              </a:rPr>
              <a:t>: </a:t>
            </a:r>
            <a:r>
              <a:rPr lang="ko-KR" altLang="en-US" sz="1800" dirty="0">
                <a:ea typeface="+mj-ea"/>
              </a:rPr>
              <a:t>실패 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+mj-ea"/>
              </a:rPr>
              <a:t>   </a:t>
            </a:r>
            <a:r>
              <a:rPr lang="ko-KR" altLang="en-US" sz="1800" dirty="0">
                <a:ea typeface="+mj-ea"/>
              </a:rPr>
              <a:t>→ 추정 원인</a:t>
            </a:r>
            <a:r>
              <a:rPr lang="en-US" altLang="ko-KR" sz="1800" dirty="0">
                <a:ea typeface="+mj-ea"/>
              </a:rPr>
              <a:t>: </a:t>
            </a:r>
            <a:r>
              <a:rPr lang="ko-KR" altLang="en-US" sz="1800" dirty="0">
                <a:ea typeface="+mj-ea"/>
              </a:rPr>
              <a:t>데이터의 수 부족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4FB6F-B3A5-F666-6545-4D8E856415E6}"/>
              </a:ext>
            </a:extLst>
          </p:cNvPr>
          <p:cNvSpPr txBox="1"/>
          <p:nvPr/>
        </p:nvSpPr>
        <p:spPr>
          <a:xfrm>
            <a:off x="707718" y="6114001"/>
            <a:ext cx="1132205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비닐을 캔이라고 예측하며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옆의 다른 비닐과 페트병은 예측 못함</a:t>
            </a:r>
          </a:p>
        </p:txBody>
      </p:sp>
      <p:pic>
        <p:nvPicPr>
          <p:cNvPr id="13313" name="_x451548400">
            <a:extLst>
              <a:ext uri="{FF2B5EF4-FFF2-40B4-BE49-F238E27FC236}">
                <a16:creationId xmlns:a16="http://schemas.microsoft.com/office/drawing/2014/main" id="{D0E89941-6805-C850-B99F-81C30B5D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195" y="2346898"/>
            <a:ext cx="4010672" cy="363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9A70CC-5B46-5413-628A-87723590E9D7}"/>
              </a:ext>
            </a:extLst>
          </p:cNvPr>
          <p:cNvSpPr txBox="1"/>
          <p:nvPr/>
        </p:nvSpPr>
        <p:spPr>
          <a:xfrm>
            <a:off x="7737635" y="6083071"/>
            <a:ext cx="3556477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추정 원인</a:t>
            </a:r>
            <a:r>
              <a:rPr lang="en-US" altLang="ko-KR" sz="1800" dirty="0">
                <a:ea typeface="+mj-ea"/>
              </a:rPr>
              <a:t>: </a:t>
            </a:r>
            <a:r>
              <a:rPr lang="ko-KR" altLang="en-US" sz="1800" dirty="0">
                <a:ea typeface="+mj-ea"/>
              </a:rPr>
              <a:t>데이터의 수 부족</a:t>
            </a:r>
          </a:p>
        </p:txBody>
      </p:sp>
    </p:spTree>
    <p:extLst>
      <p:ext uri="{BB962C8B-B14F-4D97-AF65-F5344CB8AC3E}">
        <p14:creationId xmlns:p14="http://schemas.microsoft.com/office/powerpoint/2010/main" val="307577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다음 주 개발 예정 내용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526890" y="3369397"/>
            <a:ext cx="7049729" cy="13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7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개발 예정 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1" y="1271479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전력 공급 문제 해결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2" y="1501318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2" y="1841985"/>
            <a:ext cx="10699654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1.5V </a:t>
            </a:r>
            <a:r>
              <a:rPr lang="ko-KR" altLang="en-US" sz="1800" dirty="0">
                <a:ea typeface="+mj-ea"/>
              </a:rPr>
              <a:t>건전지 </a:t>
            </a:r>
            <a:r>
              <a:rPr lang="en-US" altLang="ko-KR" sz="1800" dirty="0">
                <a:ea typeface="+mj-ea"/>
              </a:rPr>
              <a:t>4</a:t>
            </a:r>
            <a:r>
              <a:rPr lang="ko-KR" altLang="en-US" sz="1800" dirty="0">
                <a:ea typeface="+mj-ea"/>
              </a:rPr>
              <a:t>개를 장착 가능한 홀더를 구매 </a:t>
            </a:r>
            <a:r>
              <a:rPr lang="en-US" altLang="ko-KR" sz="1800" dirty="0">
                <a:ea typeface="+mj-ea"/>
              </a:rPr>
              <a:t>USB </a:t>
            </a:r>
            <a:r>
              <a:rPr lang="ko-KR" altLang="en-US" sz="1800" dirty="0">
                <a:ea typeface="+mj-ea"/>
              </a:rPr>
              <a:t>케이블로 전원을 공급하는 등 모터에 안정적인 전원 공급 가능한 방법을 찾아 문제 해결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B0616-B578-31C7-AE74-164B949BAECC}"/>
              </a:ext>
            </a:extLst>
          </p:cNvPr>
          <p:cNvSpPr txBox="1"/>
          <p:nvPr/>
        </p:nvSpPr>
        <p:spPr>
          <a:xfrm>
            <a:off x="543999" y="2941710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더 많은 데이터 수집</a:t>
            </a: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0E36C38-0A77-F168-C6FD-6FE060EBBAC6}"/>
              </a:ext>
            </a:extLst>
          </p:cNvPr>
          <p:cNvSpPr/>
          <p:nvPr/>
        </p:nvSpPr>
        <p:spPr>
          <a:xfrm>
            <a:off x="448230" y="3171549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85888-5068-864C-C93A-DE543B95733E}"/>
              </a:ext>
            </a:extLst>
          </p:cNvPr>
          <p:cNvSpPr txBox="1"/>
          <p:nvPr/>
        </p:nvSpPr>
        <p:spPr>
          <a:xfrm>
            <a:off x="707712" y="3501902"/>
            <a:ext cx="1098030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기존에 이미 </a:t>
            </a:r>
            <a:r>
              <a:rPr lang="ko-KR" altLang="en-US" sz="1800" dirty="0" err="1">
                <a:ea typeface="+mj-ea"/>
              </a:rPr>
              <a:t>라벨링된</a:t>
            </a:r>
            <a:r>
              <a:rPr lang="ko-KR" altLang="en-US" sz="1800" dirty="0">
                <a:ea typeface="+mj-ea"/>
              </a:rPr>
              <a:t> 대규모 데이터 사용</a:t>
            </a:r>
          </a:p>
        </p:txBody>
      </p:sp>
      <p:pic>
        <p:nvPicPr>
          <p:cNvPr id="14337" name="_x451546672">
            <a:extLst>
              <a:ext uri="{FF2B5EF4-FFF2-40B4-BE49-F238E27FC236}">
                <a16:creationId xmlns:a16="http://schemas.microsoft.com/office/drawing/2014/main" id="{2B5A290A-4DB4-4BEB-2F1E-661837980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0" y="4029847"/>
            <a:ext cx="5400675" cy="135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_x451546672">
            <a:extLst>
              <a:ext uri="{FF2B5EF4-FFF2-40B4-BE49-F238E27FC236}">
                <a16:creationId xmlns:a16="http://schemas.microsoft.com/office/drawing/2014/main" id="{A5CBDC6C-E8EC-60F5-7AFC-8E0455A10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905" y="3993021"/>
            <a:ext cx="6224248" cy="13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74BFDE-8263-731E-437F-212CECB64816}"/>
              </a:ext>
            </a:extLst>
          </p:cNvPr>
          <p:cNvSpPr txBox="1"/>
          <p:nvPr/>
        </p:nvSpPr>
        <p:spPr>
          <a:xfrm>
            <a:off x="707712" y="5652059"/>
            <a:ext cx="1098030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대략 </a:t>
            </a:r>
            <a:r>
              <a:rPr lang="en-US" altLang="ko-KR" sz="1800" dirty="0">
                <a:ea typeface="+mj-ea"/>
              </a:rPr>
              <a:t>160</a:t>
            </a:r>
            <a:r>
              <a:rPr lang="ko-KR" altLang="en-US" sz="1800" dirty="0">
                <a:ea typeface="+mj-ea"/>
              </a:rPr>
              <a:t>만 건의 </a:t>
            </a:r>
            <a:r>
              <a:rPr lang="en-US" altLang="ko-KR" sz="1800" dirty="0">
                <a:ea typeface="+mj-ea"/>
              </a:rPr>
              <a:t>annotation(≒</a:t>
            </a:r>
            <a:r>
              <a:rPr lang="ko-KR" altLang="en-US" sz="1800" dirty="0">
                <a:ea typeface="+mj-ea"/>
              </a:rPr>
              <a:t>라벨</a:t>
            </a:r>
            <a:r>
              <a:rPr lang="en-US" altLang="ko-KR" sz="1800" dirty="0">
                <a:ea typeface="+mj-ea"/>
              </a:rPr>
              <a:t>)</a:t>
            </a:r>
            <a:r>
              <a:rPr lang="ko-KR" altLang="en-US" sz="1800" dirty="0">
                <a:ea typeface="+mj-ea"/>
              </a:rPr>
              <a:t>이 달린 대규모 데이터 사용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2CA1B9C-A101-9172-8B31-0DCE4E3F72C2}"/>
              </a:ext>
            </a:extLst>
          </p:cNvPr>
          <p:cNvCxnSpPr>
            <a:cxnSpLocks/>
          </p:cNvCxnSpPr>
          <p:nvPr/>
        </p:nvCxnSpPr>
        <p:spPr>
          <a:xfrm>
            <a:off x="6263489" y="5240447"/>
            <a:ext cx="215623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71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개발 예정 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1" y="1271479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더 많은 데이터 수집</a:t>
            </a:r>
            <a:r>
              <a:rPr lang="en-US" altLang="ko-KR" sz="1800" dirty="0">
                <a:ea typeface="+mj-ea"/>
              </a:rPr>
              <a:t>: </a:t>
            </a:r>
            <a:r>
              <a:rPr lang="ko-KR" altLang="en-US" sz="1800" dirty="0">
                <a:ea typeface="+mj-ea"/>
              </a:rPr>
              <a:t>문제점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2" y="1501318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2" y="1841985"/>
            <a:ext cx="10699654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</a:t>
            </a:r>
            <a:r>
              <a:rPr lang="ko-KR" altLang="en-US" sz="1800" dirty="0" err="1">
                <a:ea typeface="+mj-ea"/>
              </a:rPr>
              <a:t>페트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비닐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캔 외에도 수 많은 데이터가 존재</a:t>
            </a:r>
            <a:r>
              <a:rPr lang="ko-KR" altLang="en-US" dirty="0">
                <a:ea typeface="+mj-ea"/>
              </a:rPr>
              <a:t> → </a:t>
            </a:r>
            <a:r>
              <a:rPr lang="ko-KR" altLang="en-US" dirty="0" err="1">
                <a:ea typeface="+mj-ea"/>
              </a:rPr>
              <a:t>페트</a:t>
            </a:r>
            <a:r>
              <a:rPr lang="en-US" altLang="ko-KR" dirty="0">
                <a:ea typeface="+mj-ea"/>
              </a:rPr>
              <a:t>, </a:t>
            </a:r>
            <a:r>
              <a:rPr lang="ko-KR" altLang="en-US" dirty="0">
                <a:ea typeface="+mj-ea"/>
              </a:rPr>
              <a:t>비닐</a:t>
            </a:r>
            <a:r>
              <a:rPr lang="en-US" altLang="ko-KR" dirty="0">
                <a:ea typeface="+mj-ea"/>
              </a:rPr>
              <a:t>, </a:t>
            </a:r>
            <a:r>
              <a:rPr lang="ko-KR" altLang="en-US" dirty="0">
                <a:ea typeface="+mj-ea"/>
              </a:rPr>
              <a:t>캔 만 추출하여 사용</a:t>
            </a:r>
            <a:endParaRPr lang="en-US" altLang="ko-KR" sz="1800" dirty="0">
              <a:ea typeface="+mj-ea"/>
            </a:endParaRPr>
          </a:p>
        </p:txBody>
      </p:sp>
      <p:pic>
        <p:nvPicPr>
          <p:cNvPr id="15361" name="_x451546888">
            <a:extLst>
              <a:ext uri="{FF2B5EF4-FFF2-40B4-BE49-F238E27FC236}">
                <a16:creationId xmlns:a16="http://schemas.microsoft.com/office/drawing/2014/main" id="{4D081FA2-3C65-434A-A2BF-57825EE4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468" y="2493972"/>
            <a:ext cx="6146648" cy="377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D85E4F-B386-E64F-1356-0B55A468A007}"/>
              </a:ext>
            </a:extLst>
          </p:cNvPr>
          <p:cNvCxnSpPr>
            <a:cxnSpLocks/>
          </p:cNvCxnSpPr>
          <p:nvPr/>
        </p:nvCxnSpPr>
        <p:spPr>
          <a:xfrm>
            <a:off x="6928918" y="4044409"/>
            <a:ext cx="16386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2893BE0-550E-9FA5-D01F-524927E0EFBC}"/>
              </a:ext>
            </a:extLst>
          </p:cNvPr>
          <p:cNvCxnSpPr>
            <a:cxnSpLocks/>
          </p:cNvCxnSpPr>
          <p:nvPr/>
        </p:nvCxnSpPr>
        <p:spPr>
          <a:xfrm>
            <a:off x="6814241" y="6197625"/>
            <a:ext cx="17533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B97D02-8328-4E16-3CCB-352296E2E2AD}"/>
              </a:ext>
            </a:extLst>
          </p:cNvPr>
          <p:cNvCxnSpPr>
            <a:cxnSpLocks/>
          </p:cNvCxnSpPr>
          <p:nvPr/>
        </p:nvCxnSpPr>
        <p:spPr>
          <a:xfrm>
            <a:off x="6928918" y="5661962"/>
            <a:ext cx="16386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이 주의 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526890" y="3369397"/>
            <a:ext cx="7049729" cy="13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개발 예정 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1" y="1271479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더 많은 데이터 수집</a:t>
            </a:r>
            <a:r>
              <a:rPr lang="en-US" altLang="ko-KR" sz="1800" dirty="0">
                <a:ea typeface="+mj-ea"/>
              </a:rPr>
              <a:t>: </a:t>
            </a:r>
            <a:r>
              <a:rPr lang="ko-KR" altLang="en-US" sz="1800" dirty="0">
                <a:ea typeface="+mj-ea"/>
              </a:rPr>
              <a:t>데이터 구조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2" y="1501318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46173" y="1824332"/>
            <a:ext cx="10699654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이미지 </a:t>
            </a:r>
            <a:r>
              <a:rPr lang="en-US" altLang="ko-KR" sz="1800" dirty="0">
                <a:ea typeface="+mj-ea"/>
              </a:rPr>
              <a:t>– </a:t>
            </a:r>
            <a:r>
              <a:rPr lang="ko-KR" altLang="en-US" sz="1800" dirty="0">
                <a:ea typeface="+mj-ea"/>
              </a:rPr>
              <a:t>이미지에 대한 정보를 담은 </a:t>
            </a:r>
            <a:r>
              <a:rPr lang="en-US" altLang="ko-KR" sz="1800" dirty="0" err="1">
                <a:ea typeface="+mj-ea"/>
              </a:rPr>
              <a:t>json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파일이 쌍으로 존재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→ </a:t>
            </a:r>
            <a:r>
              <a:rPr lang="ko-KR" altLang="en-US" sz="1800" dirty="0">
                <a:ea typeface="+mj-ea"/>
              </a:rPr>
              <a:t>각 </a:t>
            </a:r>
            <a:r>
              <a:rPr lang="en-US" altLang="ko-KR" sz="1800" dirty="0" err="1">
                <a:ea typeface="+mj-ea"/>
              </a:rPr>
              <a:t>json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파일에 이미지에 대한 데이터 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쓰레기 종류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박스의 좌표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이미지의 해상도 등</a:t>
            </a:r>
            <a:r>
              <a:rPr lang="en-US" altLang="ko-KR" sz="1800" dirty="0">
                <a:ea typeface="+mj-ea"/>
              </a:rPr>
              <a:t>)</a:t>
            </a:r>
            <a:r>
              <a:rPr lang="ko-KR" altLang="en-US" sz="1800" dirty="0">
                <a:ea typeface="+mj-ea"/>
              </a:rPr>
              <a:t>가 담겨있으므로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해당 </a:t>
            </a:r>
            <a:r>
              <a:rPr lang="en-US" altLang="ko-KR" sz="1800" dirty="0" err="1">
                <a:ea typeface="+mj-ea"/>
              </a:rPr>
              <a:t>json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파일을 읽은 다음 </a:t>
            </a:r>
            <a:r>
              <a:rPr lang="en-US" altLang="ko-KR" sz="1800" dirty="0">
                <a:ea typeface="+mj-ea"/>
              </a:rPr>
              <a:t>YOLOv8</a:t>
            </a:r>
            <a:r>
              <a:rPr lang="ko-KR" altLang="en-US" sz="1800" dirty="0">
                <a:ea typeface="+mj-ea"/>
              </a:rPr>
              <a:t>에 대응되는 포맷으로 변환</a:t>
            </a:r>
            <a:endParaRPr lang="en-US" altLang="ko-KR" sz="18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916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개발 예정 내용</a:t>
            </a:r>
          </a:p>
        </p:txBody>
      </p:sp>
      <p:pic>
        <p:nvPicPr>
          <p:cNvPr id="17409" name="_x450477992">
            <a:extLst>
              <a:ext uri="{FF2B5EF4-FFF2-40B4-BE49-F238E27FC236}">
                <a16:creationId xmlns:a16="http://schemas.microsoft.com/office/drawing/2014/main" id="{68C77691-4C79-9692-B055-FCFBC7A9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51" y="1089783"/>
            <a:ext cx="5551999" cy="287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_x450477992">
            <a:extLst>
              <a:ext uri="{FF2B5EF4-FFF2-40B4-BE49-F238E27FC236}">
                <a16:creationId xmlns:a16="http://schemas.microsoft.com/office/drawing/2014/main" id="{7E8D62A9-A0DD-433F-2485-AC18AC875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924" y="286199"/>
            <a:ext cx="3229070" cy="44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_x450477992">
            <a:extLst>
              <a:ext uri="{FF2B5EF4-FFF2-40B4-BE49-F238E27FC236}">
                <a16:creationId xmlns:a16="http://schemas.microsoft.com/office/drawing/2014/main" id="{981517F1-CB84-AB45-4AFD-545BF021C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230" y="4731407"/>
            <a:ext cx="3421626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38D807D-4DEE-71F4-C490-FF266C93B3E3}"/>
              </a:ext>
            </a:extLst>
          </p:cNvPr>
          <p:cNvCxnSpPr>
            <a:cxnSpLocks/>
          </p:cNvCxnSpPr>
          <p:nvPr/>
        </p:nvCxnSpPr>
        <p:spPr>
          <a:xfrm>
            <a:off x="6575832" y="3256758"/>
            <a:ext cx="12960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9CA00DD-4577-53CC-3679-DF9C6569A70E}"/>
              </a:ext>
            </a:extLst>
          </p:cNvPr>
          <p:cNvCxnSpPr>
            <a:cxnSpLocks/>
          </p:cNvCxnSpPr>
          <p:nvPr/>
        </p:nvCxnSpPr>
        <p:spPr>
          <a:xfrm>
            <a:off x="6575832" y="721788"/>
            <a:ext cx="9990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B63E85-19EB-F79F-7B5B-8210A6EE996D}"/>
              </a:ext>
            </a:extLst>
          </p:cNvPr>
          <p:cNvSpPr/>
          <p:nvPr/>
        </p:nvSpPr>
        <p:spPr>
          <a:xfrm>
            <a:off x="6914803" y="1056162"/>
            <a:ext cx="1554573" cy="4684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2FE2DF-72F0-9542-2468-8B007A7F70CC}"/>
              </a:ext>
            </a:extLst>
          </p:cNvPr>
          <p:cNvSpPr/>
          <p:nvPr/>
        </p:nvSpPr>
        <p:spPr>
          <a:xfrm>
            <a:off x="6914804" y="3587473"/>
            <a:ext cx="1554573" cy="4684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5" name="_x450477920">
            <a:extLst>
              <a:ext uri="{FF2B5EF4-FFF2-40B4-BE49-F238E27FC236}">
                <a16:creationId xmlns:a16="http://schemas.microsoft.com/office/drawing/2014/main" id="{9B08477B-A07A-7842-3434-8B8E0383B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86209"/>
            <a:ext cx="5808462" cy="10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CF9221-7BB9-4F5C-2B08-9A5E5F09F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051" y="2045050"/>
            <a:ext cx="3077004" cy="355332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F59394-8C8A-2DA6-BB97-1872DE1A1FC3}"/>
              </a:ext>
            </a:extLst>
          </p:cNvPr>
          <p:cNvCxnSpPr>
            <a:cxnSpLocks/>
          </p:cNvCxnSpPr>
          <p:nvPr/>
        </p:nvCxnSpPr>
        <p:spPr>
          <a:xfrm>
            <a:off x="7099424" y="5844540"/>
            <a:ext cx="11844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D723FF8-6BFD-5C19-F97C-A8F55BEBF466}"/>
              </a:ext>
            </a:extLst>
          </p:cNvPr>
          <p:cNvCxnSpPr>
            <a:cxnSpLocks/>
          </p:cNvCxnSpPr>
          <p:nvPr/>
        </p:nvCxnSpPr>
        <p:spPr>
          <a:xfrm>
            <a:off x="9361998" y="5002568"/>
            <a:ext cx="3523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1B6B190-8CB1-BE9B-D902-A2DDC545F16E}"/>
              </a:ext>
            </a:extLst>
          </p:cNvPr>
          <p:cNvCxnSpPr>
            <a:cxnSpLocks/>
          </p:cNvCxnSpPr>
          <p:nvPr/>
        </p:nvCxnSpPr>
        <p:spPr>
          <a:xfrm>
            <a:off x="10935792" y="4989516"/>
            <a:ext cx="2271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5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개발 예정 내용</a:t>
            </a:r>
          </a:p>
        </p:txBody>
      </p:sp>
      <p:pic>
        <p:nvPicPr>
          <p:cNvPr id="17411" name="_x450477992">
            <a:extLst>
              <a:ext uri="{FF2B5EF4-FFF2-40B4-BE49-F238E27FC236}">
                <a16:creationId xmlns:a16="http://schemas.microsoft.com/office/drawing/2014/main" id="{7E8D62A9-A0DD-433F-2485-AC18AC875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0" y="994085"/>
            <a:ext cx="3229070" cy="44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_x450477992">
            <a:extLst>
              <a:ext uri="{FF2B5EF4-FFF2-40B4-BE49-F238E27FC236}">
                <a16:creationId xmlns:a16="http://schemas.microsoft.com/office/drawing/2014/main" id="{981517F1-CB84-AB45-4AFD-545BF021C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10" y="994085"/>
            <a:ext cx="3421626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38D807D-4DEE-71F4-C490-FF266C93B3E3}"/>
              </a:ext>
            </a:extLst>
          </p:cNvPr>
          <p:cNvCxnSpPr>
            <a:cxnSpLocks/>
          </p:cNvCxnSpPr>
          <p:nvPr/>
        </p:nvCxnSpPr>
        <p:spPr>
          <a:xfrm>
            <a:off x="555278" y="3964644"/>
            <a:ext cx="12960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9CA00DD-4577-53CC-3679-DF9C6569A70E}"/>
              </a:ext>
            </a:extLst>
          </p:cNvPr>
          <p:cNvCxnSpPr>
            <a:cxnSpLocks/>
          </p:cNvCxnSpPr>
          <p:nvPr/>
        </p:nvCxnSpPr>
        <p:spPr>
          <a:xfrm>
            <a:off x="555278" y="1429674"/>
            <a:ext cx="9990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B63E85-19EB-F79F-7B5B-8210A6EE996D}"/>
              </a:ext>
            </a:extLst>
          </p:cNvPr>
          <p:cNvSpPr/>
          <p:nvPr/>
        </p:nvSpPr>
        <p:spPr>
          <a:xfrm>
            <a:off x="894249" y="1764048"/>
            <a:ext cx="1554573" cy="4684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2FE2DF-72F0-9542-2468-8B007A7F70CC}"/>
              </a:ext>
            </a:extLst>
          </p:cNvPr>
          <p:cNvSpPr/>
          <p:nvPr/>
        </p:nvSpPr>
        <p:spPr>
          <a:xfrm>
            <a:off x="894250" y="4295359"/>
            <a:ext cx="1554573" cy="4684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0DB48D7-9EB9-A373-A133-58F278744647}"/>
              </a:ext>
            </a:extLst>
          </p:cNvPr>
          <p:cNvCxnSpPr>
            <a:cxnSpLocks/>
          </p:cNvCxnSpPr>
          <p:nvPr/>
        </p:nvCxnSpPr>
        <p:spPr>
          <a:xfrm>
            <a:off x="4620604" y="2107218"/>
            <a:ext cx="11844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1E836-CCB7-D970-D1B7-F59AD5A4232F}"/>
              </a:ext>
            </a:extLst>
          </p:cNvPr>
          <p:cNvSpPr txBox="1"/>
          <p:nvPr/>
        </p:nvSpPr>
        <p:spPr>
          <a:xfrm>
            <a:off x="311607" y="5382142"/>
            <a:ext cx="11431040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</a:t>
            </a:r>
            <a:r>
              <a:rPr lang="en-US" altLang="ko-KR" sz="1800" dirty="0" err="1">
                <a:ea typeface="+mj-ea"/>
              </a:rPr>
              <a:t>json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파일의 </a:t>
            </a:r>
            <a:r>
              <a:rPr lang="en-US" altLang="ko-KR" sz="1800" dirty="0" err="1">
                <a:ea typeface="+mj-ea"/>
              </a:rPr>
              <a:t>class_name</a:t>
            </a:r>
            <a:r>
              <a:rPr lang="en-US" altLang="ko-KR" sz="1800" dirty="0">
                <a:ea typeface="+mj-ea"/>
              </a:rPr>
              <a:t>, </a:t>
            </a:r>
            <a:r>
              <a:rPr lang="en-US" altLang="ko-KR" sz="1800" dirty="0" err="1">
                <a:ea typeface="+mj-ea"/>
              </a:rPr>
              <a:t>annotation.coord</a:t>
            </a:r>
            <a:r>
              <a:rPr lang="en-US" altLang="ko-KR" sz="1800" dirty="0">
                <a:ea typeface="+mj-ea"/>
              </a:rPr>
              <a:t>, resolution </a:t>
            </a:r>
            <a:r>
              <a:rPr lang="ko-KR" altLang="en-US" sz="1800" dirty="0">
                <a:ea typeface="+mj-ea"/>
              </a:rPr>
              <a:t>이용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en-US" altLang="ko-KR" sz="1800" dirty="0" err="1">
                <a:ea typeface="+mj-ea"/>
              </a:rPr>
              <a:t>class_name</a:t>
            </a:r>
            <a:r>
              <a:rPr lang="en-US" altLang="ko-KR" sz="1800" dirty="0">
                <a:ea typeface="+mj-ea"/>
              </a:rPr>
              <a:t>: </a:t>
            </a:r>
            <a:r>
              <a:rPr lang="ko-KR" altLang="en-US" sz="1800" dirty="0" err="1">
                <a:ea typeface="+mj-ea"/>
              </a:rPr>
              <a:t>페트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비닐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플라스틱인지 체크하여 해당 정보만 추출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</a:t>
            </a:r>
            <a:r>
              <a:rPr lang="en-US" altLang="ko-KR" sz="1800" dirty="0">
                <a:ea typeface="+mj-ea"/>
              </a:rPr>
              <a:t>annotation, resolution: box</a:t>
            </a:r>
            <a:r>
              <a:rPr lang="ko-KR" altLang="en-US" sz="1800" dirty="0">
                <a:ea typeface="+mj-ea"/>
              </a:rPr>
              <a:t>의 좌표 정보와 해상도 정보 이용해 </a:t>
            </a:r>
            <a:r>
              <a:rPr lang="en-US" altLang="ko-KR" sz="1800" dirty="0">
                <a:ea typeface="+mj-ea"/>
              </a:rPr>
              <a:t>Yolo </a:t>
            </a:r>
            <a:r>
              <a:rPr lang="ko-KR" altLang="en-US" sz="1800" dirty="0">
                <a:ea typeface="+mj-ea"/>
              </a:rPr>
              <a:t>학습에 맞는 형태로 값을 저장</a:t>
            </a:r>
            <a:endParaRPr lang="en-US" altLang="ko-KR" sz="1800" dirty="0"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938BD5-431D-0932-0F84-D47B17379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006" y="504132"/>
            <a:ext cx="2441683" cy="2819653"/>
          </a:xfrm>
          <a:prstGeom prst="rect">
            <a:avLst/>
          </a:prstGeom>
        </p:spPr>
      </p:pic>
      <p:pic>
        <p:nvPicPr>
          <p:cNvPr id="15" name="_x451548040">
            <a:extLst>
              <a:ext uri="{FF2B5EF4-FFF2-40B4-BE49-F238E27FC236}">
                <a16:creationId xmlns:a16="http://schemas.microsoft.com/office/drawing/2014/main" id="{B71675B9-6E6A-9023-DE24-779C65B7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6" y="3970977"/>
            <a:ext cx="2971800" cy="91440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400372-2B71-2A38-F144-CAC611505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289" y="4985010"/>
            <a:ext cx="3610479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449953"/>
            <a:ext cx="10145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Thank you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B9DBED-D1A1-69C8-7279-B4703E30324A}"/>
              </a:ext>
            </a:extLst>
          </p:cNvPr>
          <p:cNvSpPr txBox="1"/>
          <p:nvPr/>
        </p:nvSpPr>
        <p:spPr>
          <a:xfrm>
            <a:off x="4247606" y="3651801"/>
            <a:ext cx="3696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Team 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8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4172826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ea typeface="+mj-ea"/>
              </a:rPr>
              <a:t>아두이노와</a:t>
            </a:r>
            <a:r>
              <a:rPr lang="ko-KR" altLang="en-US" sz="1800" dirty="0">
                <a:ea typeface="+mj-ea"/>
              </a:rPr>
              <a:t> </a:t>
            </a:r>
            <a:r>
              <a:rPr lang="en-US" altLang="ko-KR" sz="1800" dirty="0">
                <a:ea typeface="+mj-ea"/>
              </a:rPr>
              <a:t>PC </a:t>
            </a:r>
            <a:r>
              <a:rPr lang="ko-KR" altLang="en-US" sz="1800" dirty="0">
                <a:ea typeface="+mj-ea"/>
              </a:rPr>
              <a:t>사이 통신 구축 및 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37777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TCP/IP </a:t>
            </a:r>
            <a:r>
              <a:rPr lang="ko-KR" altLang="en-US" sz="1800" dirty="0">
                <a:ea typeface="+mj-ea"/>
              </a:rPr>
              <a:t>프로토콜을 이용한 컴퓨터와의 통신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2250098"/>
            <a:ext cx="1132205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en-US" altLang="ko-KR" sz="1800" dirty="0" err="1">
                <a:ea typeface="+mj-ea"/>
              </a:rPr>
              <a:t>NodeMCU</a:t>
            </a:r>
            <a:r>
              <a:rPr lang="ko-KR" altLang="en-US" sz="1800" dirty="0">
                <a:ea typeface="+mj-ea"/>
              </a:rPr>
              <a:t>와 </a:t>
            </a:r>
            <a:r>
              <a:rPr lang="en-US" altLang="ko-KR" sz="1800" dirty="0">
                <a:ea typeface="+mj-ea"/>
              </a:rPr>
              <a:t>PC</a:t>
            </a:r>
            <a:r>
              <a:rPr lang="ko-KR" altLang="en-US" sz="1800" dirty="0">
                <a:ea typeface="+mj-ea"/>
              </a:rPr>
              <a:t>를 네트워크로 연결</a:t>
            </a:r>
          </a:p>
        </p:txBody>
      </p:sp>
      <p:pic>
        <p:nvPicPr>
          <p:cNvPr id="1025" name="_x447131928">
            <a:extLst>
              <a:ext uri="{FF2B5EF4-FFF2-40B4-BE49-F238E27FC236}">
                <a16:creationId xmlns:a16="http://schemas.microsoft.com/office/drawing/2014/main" id="{9E96C2BD-123C-514F-FCB7-493A4094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332" y="2944330"/>
            <a:ext cx="6613336" cy="248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4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434975" y="5717636"/>
            <a:ext cx="11322050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PC</a:t>
            </a:r>
            <a:r>
              <a:rPr lang="ko-KR" altLang="en-US" sz="1800" dirty="0">
                <a:ea typeface="+mj-ea"/>
              </a:rPr>
              <a:t>에서 객체를 감지한 후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해당 객체의 종류에 따른 신호를 </a:t>
            </a:r>
            <a:r>
              <a:rPr lang="ko-KR" altLang="en-US" sz="1800" dirty="0" err="1">
                <a:ea typeface="+mj-ea"/>
              </a:rPr>
              <a:t>아두이노로</a:t>
            </a:r>
            <a:r>
              <a:rPr lang="ko-KR" altLang="en-US" sz="1800" dirty="0">
                <a:ea typeface="+mj-ea"/>
              </a:rPr>
              <a:t> 전송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   → 전송된 신호 값에 따라 분기하여 </a:t>
            </a:r>
            <a:r>
              <a:rPr lang="en-US" altLang="ko-KR" sz="1800" dirty="0">
                <a:ea typeface="+mj-ea"/>
              </a:rPr>
              <a:t>LCD</a:t>
            </a:r>
            <a:r>
              <a:rPr lang="ko-KR" altLang="en-US" sz="1800" dirty="0">
                <a:ea typeface="+mj-ea"/>
              </a:rPr>
              <a:t>와 </a:t>
            </a:r>
            <a:r>
              <a:rPr lang="ko-KR" altLang="en-US" sz="1800" dirty="0" err="1">
                <a:ea typeface="+mj-ea"/>
              </a:rPr>
              <a:t>서보</a:t>
            </a:r>
            <a:r>
              <a:rPr lang="ko-KR" altLang="en-US" sz="1800" dirty="0">
                <a:ea typeface="+mj-ea"/>
              </a:rPr>
              <a:t> 모터를 제어 </a:t>
            </a:r>
          </a:p>
        </p:txBody>
      </p:sp>
      <p:pic>
        <p:nvPicPr>
          <p:cNvPr id="3073" name="_x112541768">
            <a:extLst>
              <a:ext uri="{FF2B5EF4-FFF2-40B4-BE49-F238E27FC236}">
                <a16:creationId xmlns:a16="http://schemas.microsoft.com/office/drawing/2014/main" id="{2CCBCADA-1193-7F1A-EB70-98E3C28C6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132" y="1064297"/>
            <a:ext cx="4685736" cy="465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4172826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ea typeface="+mj-ea"/>
              </a:rPr>
              <a:t>아두이노와</a:t>
            </a:r>
            <a:r>
              <a:rPr lang="ko-KR" altLang="en-US" sz="1800" dirty="0">
                <a:ea typeface="+mj-ea"/>
              </a:rPr>
              <a:t> </a:t>
            </a:r>
            <a:r>
              <a:rPr lang="en-US" altLang="ko-KR" sz="1800" dirty="0">
                <a:ea typeface="+mj-ea"/>
              </a:rPr>
              <a:t>PC </a:t>
            </a:r>
            <a:r>
              <a:rPr lang="ko-KR" altLang="en-US" sz="1800" dirty="0">
                <a:ea typeface="+mj-ea"/>
              </a:rPr>
              <a:t>사이 통신 구축 및 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37777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인식한 물체의 분류에 따른 제어</a:t>
            </a:r>
            <a:r>
              <a:rPr lang="en-US" altLang="ko-KR" sz="1800" dirty="0">
                <a:ea typeface="+mj-ea"/>
              </a:rPr>
              <a:t>: LCD </a:t>
            </a:r>
            <a:r>
              <a:rPr lang="ko-KR" altLang="en-US" sz="1800" dirty="0">
                <a:ea typeface="+mj-ea"/>
              </a:rPr>
              <a:t>디스플레이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2250098"/>
            <a:ext cx="1132205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en-US" altLang="ko-KR" sz="1800" dirty="0" err="1">
                <a:ea typeface="+mj-ea"/>
              </a:rPr>
              <a:t>DFRobot</a:t>
            </a:r>
            <a:r>
              <a:rPr lang="ko-KR" altLang="en-US" sz="1800" dirty="0">
                <a:ea typeface="+mj-ea"/>
              </a:rPr>
              <a:t>사의 </a:t>
            </a:r>
            <a:r>
              <a:rPr lang="en-US" altLang="ko-KR" sz="1800" dirty="0">
                <a:ea typeface="+mj-ea"/>
              </a:rPr>
              <a:t>LCD Keypad shield V2.0 </a:t>
            </a:r>
            <a:r>
              <a:rPr lang="ko-KR" altLang="en-US" sz="1800" dirty="0">
                <a:ea typeface="+mj-ea"/>
              </a:rPr>
              <a:t>모듈 사용</a:t>
            </a:r>
          </a:p>
        </p:txBody>
      </p:sp>
      <p:pic>
        <p:nvPicPr>
          <p:cNvPr id="4097" name="_x450477992">
            <a:extLst>
              <a:ext uri="{FF2B5EF4-FFF2-40B4-BE49-F238E27FC236}">
                <a16:creationId xmlns:a16="http://schemas.microsoft.com/office/drawing/2014/main" id="{E257F49F-D2E1-D23B-621E-6BC01E03D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6" t="12962" r="14760" b="13652"/>
          <a:stretch>
            <a:fillRect/>
          </a:stretch>
        </p:blipFill>
        <p:spPr bwMode="auto">
          <a:xfrm>
            <a:off x="986827" y="2996802"/>
            <a:ext cx="3702868" cy="24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52E71-9550-972C-8A2F-713A18D042E2}"/>
              </a:ext>
            </a:extLst>
          </p:cNvPr>
          <p:cNvSpPr txBox="1"/>
          <p:nvPr/>
        </p:nvSpPr>
        <p:spPr>
          <a:xfrm>
            <a:off x="707718" y="5586673"/>
            <a:ext cx="11322050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LCD </a:t>
            </a:r>
            <a:r>
              <a:rPr lang="ko-KR" altLang="en-US" sz="1800" dirty="0">
                <a:ea typeface="+mj-ea"/>
              </a:rPr>
              <a:t>모듈에서 사용하지 않는 </a:t>
            </a:r>
            <a:r>
              <a:rPr lang="en-US" altLang="ko-KR" sz="1800" dirty="0">
                <a:ea typeface="+mj-ea"/>
              </a:rPr>
              <a:t>0~3</a:t>
            </a:r>
            <a:r>
              <a:rPr lang="ko-KR" altLang="en-US" sz="1800" dirty="0">
                <a:ea typeface="+mj-ea"/>
              </a:rPr>
              <a:t>번 디지털 단자 부분의 더미 핀을 제거 후 </a:t>
            </a:r>
            <a:r>
              <a:rPr lang="en-US" altLang="ko-KR" sz="1800" dirty="0" err="1">
                <a:ea typeface="+mj-ea"/>
              </a:rPr>
              <a:t>NodeMCU</a:t>
            </a:r>
            <a:r>
              <a:rPr lang="ko-KR" altLang="en-US" sz="1800" dirty="0">
                <a:ea typeface="+mj-ea"/>
              </a:rPr>
              <a:t>와 케이블로 연결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   → 수신한 신호에 따라 물체 정보를 표시할 수 있도록 개조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0D8139-629F-FEDC-236A-730B31BC2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22" y="3197564"/>
            <a:ext cx="6220693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4172826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ea typeface="+mj-ea"/>
              </a:rPr>
              <a:t>아두이노와</a:t>
            </a:r>
            <a:r>
              <a:rPr lang="ko-KR" altLang="en-US" sz="1800" dirty="0">
                <a:ea typeface="+mj-ea"/>
              </a:rPr>
              <a:t> </a:t>
            </a:r>
            <a:r>
              <a:rPr lang="en-US" altLang="ko-KR" sz="1800" dirty="0">
                <a:ea typeface="+mj-ea"/>
              </a:rPr>
              <a:t>PC </a:t>
            </a:r>
            <a:r>
              <a:rPr lang="ko-KR" altLang="en-US" sz="1800" dirty="0">
                <a:ea typeface="+mj-ea"/>
              </a:rPr>
              <a:t>사이 통신 구축 및 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588112"/>
            <a:ext cx="737777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인식한 물체의 분류에 따른 제어</a:t>
            </a:r>
            <a:r>
              <a:rPr lang="en-US" altLang="ko-KR" sz="1800" dirty="0">
                <a:ea typeface="+mj-ea"/>
              </a:rPr>
              <a:t>: LCD </a:t>
            </a:r>
            <a:r>
              <a:rPr lang="ko-KR" altLang="en-US" sz="1800" dirty="0">
                <a:ea typeface="+mj-ea"/>
              </a:rPr>
              <a:t>디스플레이 및 </a:t>
            </a:r>
            <a:r>
              <a:rPr lang="ko-KR" altLang="en-US" sz="1800" dirty="0" err="1">
                <a:ea typeface="+mj-ea"/>
              </a:rPr>
              <a:t>서보</a:t>
            </a:r>
            <a:r>
              <a:rPr lang="ko-KR" altLang="en-US" sz="1800" dirty="0">
                <a:ea typeface="+mj-ea"/>
              </a:rPr>
              <a:t> 모터 회전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817951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2384F-3FF0-295A-8AA0-3073A2D2F60F}"/>
              </a:ext>
            </a:extLst>
          </p:cNvPr>
          <p:cNvSpPr txBox="1"/>
          <p:nvPr/>
        </p:nvSpPr>
        <p:spPr>
          <a:xfrm>
            <a:off x="707718" y="5729353"/>
            <a:ext cx="11322050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9V </a:t>
            </a:r>
            <a:r>
              <a:rPr lang="ko-KR" altLang="en-US" sz="1800" dirty="0">
                <a:ea typeface="+mj-ea"/>
              </a:rPr>
              <a:t>배터리를 통해 전원을 모터에 직접 공급할 경우 발열 발생 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+mj-ea"/>
              </a:rPr>
              <a:t>   </a:t>
            </a:r>
            <a:r>
              <a:rPr lang="ko-KR" altLang="en-US" sz="1800" dirty="0">
                <a:ea typeface="+mj-ea"/>
              </a:rPr>
              <a:t>→ 다른 </a:t>
            </a:r>
            <a:r>
              <a:rPr lang="ko-KR" altLang="en-US" sz="1800" dirty="0" err="1">
                <a:ea typeface="+mj-ea"/>
              </a:rPr>
              <a:t>아두이노를</a:t>
            </a:r>
            <a:r>
              <a:rPr lang="ko-KR" altLang="en-US" sz="1800" dirty="0">
                <a:ea typeface="+mj-ea"/>
              </a:rPr>
              <a:t> 통해 모터에 전력을 공급하고 </a:t>
            </a:r>
            <a:r>
              <a:rPr lang="en-US" altLang="ko-KR" sz="1800" dirty="0" err="1">
                <a:ea typeface="+mj-ea"/>
              </a:rPr>
              <a:t>NodeMCU</a:t>
            </a:r>
            <a:r>
              <a:rPr lang="ko-KR" altLang="en-US" sz="1800" dirty="0">
                <a:ea typeface="+mj-ea"/>
              </a:rPr>
              <a:t>와 </a:t>
            </a:r>
            <a:r>
              <a:rPr lang="ko-KR" altLang="en-US" sz="1800" dirty="0" err="1">
                <a:ea typeface="+mj-ea"/>
              </a:rPr>
              <a:t>아두이노를</a:t>
            </a:r>
            <a:r>
              <a:rPr lang="ko-KR" altLang="en-US" sz="1800" dirty="0">
                <a:ea typeface="+mj-ea"/>
              </a:rPr>
              <a:t> 연결하는 방식으로 변경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A2D61B-EF86-7AD8-7C83-C8515A167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61" y="2107146"/>
            <a:ext cx="2879615" cy="187571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35BB531-609F-7D5F-BBE9-7E67DBDB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1" y="3851852"/>
            <a:ext cx="2906033" cy="1875712"/>
          </a:xfrm>
          <a:prstGeom prst="rect">
            <a:avLst/>
          </a:prstGeom>
        </p:spPr>
      </p:pic>
      <p:sp>
        <p:nvSpPr>
          <p:cNvPr id="4" name="실행 단추: 동영상 3">
            <a:hlinkClick r:id="rId5" highlightClick="1"/>
            <a:extLst>
              <a:ext uri="{FF2B5EF4-FFF2-40B4-BE49-F238E27FC236}">
                <a16:creationId xmlns:a16="http://schemas.microsoft.com/office/drawing/2014/main" id="{E64F151E-08E5-7635-9417-FB0B9BCBE25D}"/>
              </a:ext>
            </a:extLst>
          </p:cNvPr>
          <p:cNvSpPr/>
          <p:nvPr/>
        </p:nvSpPr>
        <p:spPr>
          <a:xfrm>
            <a:off x="6819900" y="2609850"/>
            <a:ext cx="2057400" cy="1875710"/>
          </a:xfrm>
          <a:prstGeom prst="actionButtonMovi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7"/>
            <a:ext cx="258847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2788464" cy="464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시스템 디자인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외형</a:t>
            </a:r>
            <a:r>
              <a:rPr lang="en-US" altLang="ko-KR" sz="1800" dirty="0">
                <a:ea typeface="+mj-ea"/>
              </a:rPr>
              <a:t>) </a:t>
            </a:r>
            <a:r>
              <a:rPr lang="ko-KR" altLang="en-US" sz="1800" dirty="0">
                <a:ea typeface="+mj-ea"/>
              </a:rPr>
              <a:t>결정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적절한 제품 선정 및 구매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2218479"/>
            <a:ext cx="7123530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분류할 쓰레기들이 충분히 들어갈 수 있는 용량의 휴지통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</a:t>
            </a:r>
            <a:r>
              <a:rPr lang="ko-KR" altLang="en-US" sz="1800" dirty="0" err="1">
                <a:ea typeface="+mj-ea"/>
              </a:rPr>
              <a:t>서보모터로</a:t>
            </a:r>
            <a:r>
              <a:rPr lang="ko-KR" altLang="en-US" sz="1800" dirty="0">
                <a:ea typeface="+mj-ea"/>
              </a:rPr>
              <a:t> 뚜껑 제어가 가능한 휴지통</a:t>
            </a:r>
            <a:endParaRPr lang="en-US" altLang="ko-KR" sz="1800" dirty="0"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62AA81-B620-AC0D-D294-1AB5271C7400}"/>
              </a:ext>
            </a:extLst>
          </p:cNvPr>
          <p:cNvSpPr txBox="1"/>
          <p:nvPr/>
        </p:nvSpPr>
        <p:spPr>
          <a:xfrm>
            <a:off x="3404315" y="6112123"/>
            <a:ext cx="5383368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선정 제품</a:t>
            </a:r>
            <a:r>
              <a:rPr lang="en-US" altLang="ko-KR" sz="1800" dirty="0">
                <a:ea typeface="+mj-ea"/>
              </a:rPr>
              <a:t>[</a:t>
            </a:r>
            <a:r>
              <a:rPr lang="ko-KR" altLang="en-US" sz="1800" dirty="0">
                <a:ea typeface="+mj-ea"/>
              </a:rPr>
              <a:t>스윙 휴지통</a:t>
            </a:r>
            <a:r>
              <a:rPr lang="en-US" altLang="ko-KR" sz="1800" dirty="0">
                <a:ea typeface="+mj-ea"/>
              </a:rPr>
              <a:t>] </a:t>
            </a:r>
            <a:r>
              <a:rPr lang="ko-KR" altLang="en-US" sz="1800" dirty="0">
                <a:ea typeface="+mj-ea"/>
              </a:rPr>
              <a:t>및 </a:t>
            </a:r>
            <a:r>
              <a:rPr lang="en-US" altLang="ko-KR" sz="1800" dirty="0">
                <a:ea typeface="+mj-ea"/>
              </a:rPr>
              <a:t>500ml</a:t>
            </a:r>
            <a:r>
              <a:rPr lang="ko-KR" altLang="en-US" sz="1800" dirty="0">
                <a:ea typeface="+mj-ea"/>
              </a:rPr>
              <a:t>물병과 크기 비교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642BE1-B4F5-172E-5CC4-8F3996B05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t="11785" r="11538" b="10484"/>
          <a:stretch/>
        </p:blipFill>
        <p:spPr>
          <a:xfrm rot="5400000">
            <a:off x="4685430" y="3550924"/>
            <a:ext cx="2821139" cy="20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7"/>
            <a:ext cx="258847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2788464" cy="464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시스템 디자인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외형</a:t>
            </a:r>
            <a:r>
              <a:rPr lang="en-US" altLang="ko-KR" sz="1800" dirty="0">
                <a:ea typeface="+mj-ea"/>
              </a:rPr>
              <a:t>) </a:t>
            </a:r>
            <a:r>
              <a:rPr lang="ko-KR" altLang="en-US" sz="1800" dirty="0">
                <a:ea typeface="+mj-ea"/>
              </a:rPr>
              <a:t>결정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자동 개폐장치 설계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7" y="2218479"/>
            <a:ext cx="7731947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복잡하지 않게 설계 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오작동 방지</a:t>
            </a:r>
            <a:r>
              <a:rPr lang="en-US" altLang="ko-KR" sz="1800" dirty="0"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정략적 목표 중 </a:t>
            </a:r>
            <a:r>
              <a:rPr lang="en-US" altLang="ko-KR" sz="1800" dirty="0">
                <a:ea typeface="+mj-ea"/>
              </a:rPr>
              <a:t>“3. </a:t>
            </a:r>
            <a:r>
              <a:rPr lang="ko-KR" altLang="en-US" sz="1800" dirty="0">
                <a:ea typeface="+mj-ea"/>
              </a:rPr>
              <a:t>개폐 각도</a:t>
            </a:r>
            <a:r>
              <a:rPr lang="en-US" altLang="ko-KR" sz="1800" dirty="0">
                <a:ea typeface="+mj-ea"/>
              </a:rPr>
              <a:t>”</a:t>
            </a:r>
            <a:r>
              <a:rPr lang="ko-KR" altLang="en-US" sz="1800" dirty="0">
                <a:ea typeface="+mj-ea"/>
              </a:rPr>
              <a:t>의 개발 목표 성능 수준 만족하도록 설계</a:t>
            </a:r>
            <a:endParaRPr lang="en-US" altLang="ko-KR" sz="1800" dirty="0"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62AA81-B620-AC0D-D294-1AB5271C7400}"/>
              </a:ext>
            </a:extLst>
          </p:cNvPr>
          <p:cNvSpPr txBox="1"/>
          <p:nvPr/>
        </p:nvSpPr>
        <p:spPr>
          <a:xfrm>
            <a:off x="5135000" y="6137558"/>
            <a:ext cx="1921998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정략적 목표 항목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EDFD9E-DBFB-434B-D98B-57BC38A0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18" y="3234404"/>
            <a:ext cx="9640562" cy="28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7"/>
            <a:ext cx="258847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2788464" cy="464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시스템 디자인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외형</a:t>
            </a:r>
            <a:r>
              <a:rPr lang="en-US" altLang="ko-KR" sz="1800" dirty="0">
                <a:ea typeface="+mj-ea"/>
              </a:rPr>
              <a:t>) </a:t>
            </a:r>
            <a:r>
              <a:rPr lang="ko-KR" altLang="en-US" sz="1800" dirty="0">
                <a:ea typeface="+mj-ea"/>
              </a:rPr>
              <a:t>결정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F4619-2AC7-8EE0-E1D8-96503B721C6A}"/>
              </a:ext>
            </a:extLst>
          </p:cNvPr>
          <p:cNvSpPr txBox="1"/>
          <p:nvPr/>
        </p:nvSpPr>
        <p:spPr>
          <a:xfrm>
            <a:off x="1833413" y="5298309"/>
            <a:ext cx="290536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뚜껑 뒤쪽에 </a:t>
            </a:r>
            <a:r>
              <a:rPr lang="ko-KR" altLang="en-US" sz="1800" dirty="0" err="1">
                <a:ea typeface="+mj-ea"/>
              </a:rPr>
              <a:t>서보모터</a:t>
            </a:r>
            <a:r>
              <a:rPr lang="ko-KR" altLang="en-US" sz="1800" dirty="0">
                <a:ea typeface="+mj-ea"/>
              </a:rPr>
              <a:t> 부착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60B28F-6BDE-CF0D-0112-73DEE4BF2CEC}"/>
              </a:ext>
            </a:extLst>
          </p:cNvPr>
          <p:cNvSpPr txBox="1"/>
          <p:nvPr/>
        </p:nvSpPr>
        <p:spPr>
          <a:xfrm>
            <a:off x="5855010" y="5298309"/>
            <a:ext cx="519383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ea typeface="+mj-ea"/>
              </a:rPr>
              <a:t>서보모터</a:t>
            </a:r>
            <a:r>
              <a:rPr lang="ko-KR" altLang="en-US" sz="1800" dirty="0">
                <a:ea typeface="+mj-ea"/>
              </a:rPr>
              <a:t> 날개에 실을 연결하여 </a:t>
            </a:r>
            <a:r>
              <a:rPr lang="ko-KR" altLang="en-US" dirty="0">
                <a:ea typeface="+mj-ea"/>
              </a:rPr>
              <a:t>뚜껑 안쪽에 부착 </a:t>
            </a:r>
            <a:endParaRPr lang="ko-KR" altLang="en-US" sz="1800" dirty="0"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193E90-DEA2-CD6E-3B13-95A92E75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"/>
          <a:stretch/>
        </p:blipFill>
        <p:spPr>
          <a:xfrm rot="5400000">
            <a:off x="1545387" y="2203061"/>
            <a:ext cx="3364514" cy="25664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FB8A94-7B59-80F8-1E9F-465A0CDC35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1" r="8679"/>
          <a:stretch/>
        </p:blipFill>
        <p:spPr>
          <a:xfrm rot="5400000">
            <a:off x="6505784" y="2203061"/>
            <a:ext cx="3334407" cy="256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8168</TotalTime>
  <Words>655</Words>
  <Application>Microsoft Office PowerPoint</Application>
  <PresentationFormat>와이드스크린</PresentationFormat>
  <Paragraphs>88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Montserrat SemiBold</vt:lpstr>
      <vt:lpstr>Arial</vt:lpstr>
      <vt:lpstr>Montserrat Black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세민 명</dc:creator>
  <cp:lastModifiedBy>Gyuwon Choi</cp:lastModifiedBy>
  <cp:revision>82</cp:revision>
  <cp:lastPrinted>2023-07-31T16:36:15Z</cp:lastPrinted>
  <dcterms:created xsi:type="dcterms:W3CDTF">2023-07-17T10:25:21Z</dcterms:created>
  <dcterms:modified xsi:type="dcterms:W3CDTF">2023-12-13T11:22:12Z</dcterms:modified>
</cp:coreProperties>
</file>